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8" r:id="rId2"/>
    <p:sldId id="373" r:id="rId3"/>
    <p:sldId id="280" r:id="rId4"/>
    <p:sldId id="391" r:id="rId5"/>
    <p:sldId id="392" r:id="rId6"/>
    <p:sldId id="285" r:id="rId7"/>
    <p:sldId id="390" r:id="rId8"/>
    <p:sldId id="393" r:id="rId9"/>
    <p:sldId id="385" r:id="rId10"/>
    <p:sldId id="396" r:id="rId11"/>
    <p:sldId id="395" r:id="rId12"/>
    <p:sldId id="398" r:id="rId13"/>
    <p:sldId id="402" r:id="rId14"/>
    <p:sldId id="404" r:id="rId15"/>
    <p:sldId id="399" r:id="rId16"/>
    <p:sldId id="405" r:id="rId17"/>
    <p:sldId id="406" r:id="rId18"/>
    <p:sldId id="407" r:id="rId19"/>
    <p:sldId id="401" r:id="rId20"/>
    <p:sldId id="397" r:id="rId21"/>
    <p:sldId id="408" r:id="rId22"/>
    <p:sldId id="360" r:id="rId23"/>
    <p:sldId id="387" r:id="rId24"/>
    <p:sldId id="383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1">
          <p15:clr>
            <a:srgbClr val="A4A3A4"/>
          </p15:clr>
        </p15:guide>
        <p15:guide id="2" orient="horz" pos="1602">
          <p15:clr>
            <a:srgbClr val="A4A3A4"/>
          </p15:clr>
        </p15:guide>
        <p15:guide id="3" orient="horz" pos="645">
          <p15:clr>
            <a:srgbClr val="A4A3A4"/>
          </p15:clr>
        </p15:guide>
        <p15:guide id="4" pos="2879">
          <p15:clr>
            <a:srgbClr val="A4A3A4"/>
          </p15:clr>
        </p15:guide>
        <p15:guide id="5" pos="301">
          <p15:clr>
            <a:srgbClr val="A4A3A4"/>
          </p15:clr>
        </p15:guide>
        <p15:guide id="6" pos="54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C0B5"/>
    <a:srgbClr val="D7C700"/>
    <a:srgbClr val="000000"/>
    <a:srgbClr val="FFFFF0"/>
    <a:srgbClr val="C9C0B5"/>
    <a:srgbClr val="BBB0A3"/>
    <a:srgbClr val="FD5151"/>
    <a:srgbClr val="887E6F"/>
    <a:srgbClr val="FD5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 autoAdjust="0"/>
    <p:restoredTop sz="61641" autoAdjust="0"/>
  </p:normalViewPr>
  <p:slideViewPr>
    <p:cSldViewPr snapToGrid="0" snapToObjects="1" showGuides="1">
      <p:cViewPr varScale="1">
        <p:scale>
          <a:sx n="138" d="100"/>
          <a:sy n="138" d="100"/>
        </p:scale>
        <p:origin x="1696" y="176"/>
      </p:cViewPr>
      <p:guideLst>
        <p:guide orient="horz" pos="3151"/>
        <p:guide orient="horz" pos="1602"/>
        <p:guide orient="horz" pos="645"/>
        <p:guide pos="2879"/>
        <p:guide pos="301"/>
        <p:guide pos="546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-42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726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17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24717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86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92462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03574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2863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137767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837766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693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531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0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0645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08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03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7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ln/>
        </p:spPr>
        <p:txBody>
          <a:bodyPr/>
          <a:lstStyle/>
          <a:p>
            <a:fld id="{01EDF3B8-9AD3-4296-954D-CF175F3943C3}" type="slidenum">
              <a:rPr lang="nb-NO"/>
              <a:pPr/>
              <a:t>24</a:t>
            </a:fld>
            <a:endParaRPr lang="nb-NO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886147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9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14809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9058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239541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9408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41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68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7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6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5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8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16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C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23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er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8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127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>
                <a:solidFill>
                  <a:srgbClr val="6C6559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08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938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79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4017336358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342583521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397000"/>
            <a:ext cx="3995996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397000"/>
            <a:ext cx="3996000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67655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81809243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6094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61638014"/>
      </p:ext>
    </p:extLst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 kolonn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2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87343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</p:spTree>
    <p:extLst>
      <p:ext uri="{BB962C8B-B14F-4D97-AF65-F5344CB8AC3E}">
        <p14:creationId xmlns:p14="http://schemas.microsoft.com/office/powerpoint/2010/main" val="1898900767"/>
      </p:ext>
    </p:extLst>
  </p:cSld>
  <p:clrMapOvr>
    <a:masterClrMapping/>
  </p:clrMapOvr>
  <p:transition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4106573" cy="261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CA7962-BD30-4FBE-8C72-6EDCB196C85A}" type="datetimeFigureOut">
              <a:rPr lang="nb-NO" smtClean="0"/>
              <a:pPr/>
              <a:t>11.05.2016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2BF7DEB6-1396-4B7F-8B09-41C6EF0E91F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37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kolonner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4106573" cy="261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2AEECCA-485A-4872-A81A-23BE7E7B7E3E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535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 kolonner m/oversk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447800"/>
            <a:ext cx="3995996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447800"/>
            <a:ext cx="3996000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6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re kolon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6094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9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bilde og 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3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side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29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68" y="1040586"/>
            <a:ext cx="8229600" cy="3956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4" r:id="rId2"/>
    <p:sldLayoutId id="2147483705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02" r:id="rId18"/>
    <p:sldLayoutId id="2147483723" r:id="rId19"/>
    <p:sldLayoutId id="2147483649" r:id="rId20"/>
    <p:sldLayoutId id="2147483703" r:id="rId21"/>
    <p:sldLayoutId id="2147483650" r:id="rId22"/>
    <p:sldLayoutId id="2147483664" r:id="rId23"/>
    <p:sldLayoutId id="2147483692" r:id="rId24"/>
    <p:sldLayoutId id="2147483689" r:id="rId25"/>
    <p:sldLayoutId id="2147483693" r:id="rId26"/>
    <p:sldLayoutId id="2147483688" r:id="rId27"/>
    <p:sldLayoutId id="2147483684" r:id="rId28"/>
    <p:sldLayoutId id="2147483685" r:id="rId29"/>
    <p:sldLayoutId id="2147483686" r:id="rId30"/>
    <p:sldLayoutId id="2147483696" r:id="rId31"/>
    <p:sldLayoutId id="2147483695" r:id="rId32"/>
    <p:sldLayoutId id="2147483697" r:id="rId33"/>
    <p:sldLayoutId id="2147483691" r:id="rId34"/>
    <p:sldLayoutId id="2147483687" r:id="rId35"/>
    <p:sldLayoutId id="2147483694" r:id="rId36"/>
    <p:sldLayoutId id="2147483665" r:id="rId37"/>
    <p:sldLayoutId id="2147483724" r:id="rId38"/>
    <p:sldLayoutId id="2147483725" r:id="rId39"/>
    <p:sldLayoutId id="2147483727" r:id="rId40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1700" b="0" i="1" kern="1200" cap="all" spc="20" baseline="0">
          <a:solidFill>
            <a:srgbClr val="FD5158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4.jpeg"/><Relationship Id="rId6" Type="http://schemas.microsoft.com/office/2007/relationships/hdphoto" Target="../media/hdphoto2.wdp"/><Relationship Id="rId7" Type="http://schemas.openxmlformats.org/officeDocument/2006/relationships/image" Target="../media/image5.jpeg"/><Relationship Id="rId8" Type="http://schemas.microsoft.com/office/2007/relationships/hdphoto" Target="../media/hdphoto3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gi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405327"/>
            <a:ext cx="4396995" cy="307777"/>
          </a:xfrm>
          <a:noFill/>
          <a:ln>
            <a:noFill/>
          </a:ln>
        </p:spPr>
        <p:txBody>
          <a:bodyPr/>
          <a:lstStyle/>
          <a:p>
            <a:r>
              <a:rPr lang="en-US" dirty="0" err="1" smtClean="0"/>
              <a:t>Grafdatabaser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Universitetet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 smtClean="0"/>
              <a:t> Bergen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BEKK Consulting </a:t>
            </a:r>
            <a:r>
              <a:rPr lang="en-US" dirty="0" smtClean="0"/>
              <a:t>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11/05/16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urbanomnibus.net/redux/wp-content/uploads/2011/02/konigsbe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63" y="216857"/>
            <a:ext cx="8171856" cy="46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4" descr="https://upload.wikimedia.org/wikipedia/commons/thumb/9/96/K%C3%B6nigsberg_graph.svg/2000px-K%C3%B6nigsberg_graph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89" y="1503680"/>
            <a:ext cx="3616334" cy="28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5679E-6 L -0.02135 -0.0660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-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099934" cy="261610"/>
          </a:xfrm>
        </p:spPr>
        <p:txBody>
          <a:bodyPr/>
          <a:lstStyle/>
          <a:p>
            <a:r>
              <a:rPr lang="en-US" dirty="0" err="1" smtClean="0"/>
              <a:t>Grafdatabaser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7200" y="2074128"/>
            <a:ext cx="6428363" cy="995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nb-NO" sz="1400" dirty="0" smtClean="0"/>
              <a:t>Noder med navn og egenskaper</a:t>
            </a:r>
          </a:p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nb-NO" sz="1400" dirty="0" smtClean="0"/>
              <a:t>Relasjoner med retning, navn, og egenskaper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nb-NO" sz="1400" dirty="0" smtClean="0"/>
              <a:t>Relasjoner har en start- og en sluttnode</a:t>
            </a:r>
            <a:r>
              <a:rPr lang="nb-NO" sz="1400" dirty="0"/>
              <a:t> </a:t>
            </a:r>
            <a:r>
              <a:rPr lang="nb-NO" sz="1400" dirty="0" smtClean="0"/>
              <a:t>(som kan være samme node)</a:t>
            </a:r>
          </a:p>
        </p:txBody>
      </p:sp>
    </p:spTree>
    <p:extLst>
      <p:ext uri="{BB962C8B-B14F-4D97-AF65-F5344CB8AC3E}">
        <p14:creationId xmlns:p14="http://schemas.microsoft.com/office/powerpoint/2010/main" val="33529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6" descr="http://www.titancon.com/images/game_of_thrones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0" y="113124"/>
            <a:ext cx="2742723" cy="51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718391" y="3941135"/>
            <a:ext cx="857693" cy="85769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621531" y="235688"/>
            <a:ext cx="857693" cy="857693"/>
          </a:xfrm>
          <a:prstGeom prst="ellipse">
            <a:avLst/>
          </a:prstGeom>
          <a:blipFill dpi="0" rotWithShape="1">
            <a:blip r:embed="rId5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105761" y="1543926"/>
            <a:ext cx="857693" cy="857693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41225" y="2955850"/>
            <a:ext cx="857693" cy="857693"/>
          </a:xfrm>
          <a:prstGeom prst="ellipse">
            <a:avLst/>
          </a:prstGeom>
          <a:blipFill dpi="0" rotWithShape="1">
            <a:blip r:embed="rId7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289544" y="542260"/>
            <a:ext cx="857693" cy="857693"/>
          </a:xfrm>
          <a:prstGeom prst="ellipse">
            <a:avLst/>
          </a:prstGeom>
          <a:blipFill dpi="0" rotWithShape="1">
            <a:blip r:embed="rId8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48767" y="1502735"/>
            <a:ext cx="857693" cy="857693"/>
          </a:xfrm>
          <a:prstGeom prst="ellipse">
            <a:avLst/>
          </a:prstGeom>
          <a:blipFill dpi="0" rotWithShape="1">
            <a:blip r:embed="rId9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44678" y="393404"/>
            <a:ext cx="857693" cy="857693"/>
          </a:xfrm>
          <a:prstGeom prst="ellipse">
            <a:avLst/>
          </a:prstGeom>
          <a:blipFill dpi="0" rotWithShape="1">
            <a:blip r:embed="rId10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75273" y="3512288"/>
            <a:ext cx="857693" cy="857693"/>
          </a:xfrm>
          <a:prstGeom prst="ellipse">
            <a:avLst/>
          </a:prstGeom>
          <a:blipFill dpi="0" rotWithShape="1">
            <a:blip r:embed="rId11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61343" y="744279"/>
            <a:ext cx="857693" cy="857693"/>
          </a:xfrm>
          <a:prstGeom prst="ellipse">
            <a:avLst/>
          </a:prstGeom>
          <a:blipFill dpi="0" rotWithShape="1">
            <a:blip r:embed="rId12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7" idx="7"/>
            <a:endCxn id="3" idx="2"/>
          </p:cNvCxnSpPr>
          <p:nvPr/>
        </p:nvCxnSpPr>
        <p:spPr>
          <a:xfrm flipV="1">
            <a:off x="1873312" y="2526790"/>
            <a:ext cx="2344268" cy="55466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3" idx="2"/>
          </p:cNvCxnSpPr>
          <p:nvPr/>
        </p:nvCxnSpPr>
        <p:spPr>
          <a:xfrm>
            <a:off x="1998918" y="2108790"/>
            <a:ext cx="2218662" cy="41800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5"/>
            <a:endCxn id="3" idx="1"/>
          </p:cNvCxnSpPr>
          <p:nvPr/>
        </p:nvCxnSpPr>
        <p:spPr>
          <a:xfrm>
            <a:off x="3021631" y="1274347"/>
            <a:ext cx="1321555" cy="94920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2" idx="3"/>
          </p:cNvCxnSpPr>
          <p:nvPr/>
        </p:nvCxnSpPr>
        <p:spPr>
          <a:xfrm flipV="1">
            <a:off x="1980342" y="1125491"/>
            <a:ext cx="2089942" cy="96639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12" idx="2"/>
          </p:cNvCxnSpPr>
          <p:nvPr/>
        </p:nvCxnSpPr>
        <p:spPr>
          <a:xfrm flipV="1">
            <a:off x="3147237" y="822251"/>
            <a:ext cx="797441" cy="14885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5"/>
          </p:cNvCxnSpPr>
          <p:nvPr/>
        </p:nvCxnSpPr>
        <p:spPr>
          <a:xfrm>
            <a:off x="1873312" y="3687937"/>
            <a:ext cx="934346" cy="49065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5"/>
            <a:endCxn id="4" idx="0"/>
          </p:cNvCxnSpPr>
          <p:nvPr/>
        </p:nvCxnSpPr>
        <p:spPr>
          <a:xfrm>
            <a:off x="1880854" y="2234822"/>
            <a:ext cx="1266384" cy="170631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" idx="0"/>
          </p:cNvCxnSpPr>
          <p:nvPr/>
        </p:nvCxnSpPr>
        <p:spPr>
          <a:xfrm>
            <a:off x="2843997" y="1399953"/>
            <a:ext cx="303241" cy="254118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2" idx="4"/>
            <a:endCxn id="4" idx="0"/>
          </p:cNvCxnSpPr>
          <p:nvPr/>
        </p:nvCxnSpPr>
        <p:spPr>
          <a:xfrm flipH="1">
            <a:off x="3147238" y="1251097"/>
            <a:ext cx="1226287" cy="269003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217580" y="2097943"/>
            <a:ext cx="857693" cy="857693"/>
          </a:xfrm>
          <a:prstGeom prst="ellipse">
            <a:avLst/>
          </a:prstGeom>
          <a:blipFill dpi="0" rotWithShape="1">
            <a:blip r:embed="rId13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>
            <a:stCxn id="13" idx="2"/>
            <a:endCxn id="4" idx="6"/>
          </p:cNvCxnSpPr>
          <p:nvPr/>
        </p:nvCxnSpPr>
        <p:spPr>
          <a:xfrm flipH="1">
            <a:off x="3576084" y="3941135"/>
            <a:ext cx="1499189" cy="42884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" idx="6"/>
            <a:endCxn id="6" idx="2"/>
          </p:cNvCxnSpPr>
          <p:nvPr/>
        </p:nvCxnSpPr>
        <p:spPr>
          <a:xfrm flipV="1">
            <a:off x="5075273" y="1972773"/>
            <a:ext cx="3030488" cy="55401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3" idx="7"/>
            <a:endCxn id="6" idx="3"/>
          </p:cNvCxnSpPr>
          <p:nvPr/>
        </p:nvCxnSpPr>
        <p:spPr>
          <a:xfrm flipV="1">
            <a:off x="5807360" y="2276013"/>
            <a:ext cx="2424007" cy="136188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" idx="5"/>
            <a:endCxn id="6" idx="1"/>
          </p:cNvCxnSpPr>
          <p:nvPr/>
        </p:nvCxnSpPr>
        <p:spPr>
          <a:xfrm>
            <a:off x="7353618" y="967775"/>
            <a:ext cx="877749" cy="70175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" idx="6"/>
            <a:endCxn id="13" idx="0"/>
          </p:cNvCxnSpPr>
          <p:nvPr/>
        </p:nvCxnSpPr>
        <p:spPr>
          <a:xfrm>
            <a:off x="5075273" y="2526790"/>
            <a:ext cx="428847" cy="98549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" idx="2"/>
            <a:endCxn id="14" idx="7"/>
          </p:cNvCxnSpPr>
          <p:nvPr/>
        </p:nvCxnSpPr>
        <p:spPr>
          <a:xfrm flipH="1">
            <a:off x="5993430" y="664535"/>
            <a:ext cx="628101" cy="20535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6" idx="2"/>
          </p:cNvCxnSpPr>
          <p:nvPr/>
        </p:nvCxnSpPr>
        <p:spPr>
          <a:xfrm>
            <a:off x="6108474" y="1360060"/>
            <a:ext cx="1997287" cy="61271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" idx="6"/>
            <a:endCxn id="14" idx="3"/>
          </p:cNvCxnSpPr>
          <p:nvPr/>
        </p:nvCxnSpPr>
        <p:spPr>
          <a:xfrm flipV="1">
            <a:off x="5075273" y="1476366"/>
            <a:ext cx="311676" cy="1050424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20980882">
            <a:off x="3218997" y="60721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Mor</a:t>
            </a:r>
          </a:p>
        </p:txBody>
      </p:sp>
      <p:sp>
        <p:nvSpPr>
          <p:cNvPr id="112" name="TextBox 111"/>
          <p:cNvSpPr txBox="1"/>
          <p:nvPr/>
        </p:nvSpPr>
        <p:spPr>
          <a:xfrm rot="20188120">
            <a:off x="2412723" y="1530727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cxnSp>
        <p:nvCxnSpPr>
          <p:cNvPr id="116" name="Straight Arrow Connector 115"/>
          <p:cNvCxnSpPr>
            <a:stCxn id="7" idx="0"/>
            <a:endCxn id="9" idx="4"/>
          </p:cNvCxnSpPr>
          <p:nvPr/>
        </p:nvCxnSpPr>
        <p:spPr>
          <a:xfrm flipV="1">
            <a:off x="1570072" y="2360428"/>
            <a:ext cx="7542" cy="59542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 rot="16200000">
            <a:off x="1198691" y="2557241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cxnSp>
        <p:nvCxnSpPr>
          <p:cNvPr id="124" name="Straight Arrow Connector 123"/>
          <p:cNvCxnSpPr>
            <a:stCxn id="7" idx="0"/>
            <a:endCxn id="8" idx="3"/>
          </p:cNvCxnSpPr>
          <p:nvPr/>
        </p:nvCxnSpPr>
        <p:spPr>
          <a:xfrm flipV="1">
            <a:off x="1570072" y="1274347"/>
            <a:ext cx="845078" cy="168150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 rot="17610842">
            <a:off x="1911588" y="1378493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sp>
        <p:nvSpPr>
          <p:cNvPr id="129" name="TextBox 128"/>
          <p:cNvSpPr txBox="1"/>
          <p:nvPr/>
        </p:nvSpPr>
        <p:spPr>
          <a:xfrm rot="2105213">
            <a:off x="3362681" y="142534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Søster</a:t>
            </a:r>
          </a:p>
        </p:txBody>
      </p:sp>
      <p:sp>
        <p:nvSpPr>
          <p:cNvPr id="130" name="TextBox 129"/>
          <p:cNvSpPr txBox="1"/>
          <p:nvPr/>
        </p:nvSpPr>
        <p:spPr>
          <a:xfrm rot="707734">
            <a:off x="3102502" y="2080933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Bror</a:t>
            </a:r>
          </a:p>
        </p:txBody>
      </p:sp>
      <p:sp>
        <p:nvSpPr>
          <p:cNvPr id="131" name="TextBox 130"/>
          <p:cNvSpPr txBox="1"/>
          <p:nvPr/>
        </p:nvSpPr>
        <p:spPr>
          <a:xfrm rot="20732041">
            <a:off x="2507018" y="2600377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sp>
        <p:nvSpPr>
          <p:cNvPr id="132" name="TextBox 131"/>
          <p:cNvSpPr txBox="1"/>
          <p:nvPr/>
        </p:nvSpPr>
        <p:spPr>
          <a:xfrm rot="6774745">
            <a:off x="3334952" y="3072718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34" name="TextBox 133"/>
          <p:cNvSpPr txBox="1"/>
          <p:nvPr/>
        </p:nvSpPr>
        <p:spPr>
          <a:xfrm rot="1752653">
            <a:off x="2047394" y="3644387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35" name="TextBox 134"/>
          <p:cNvSpPr txBox="1"/>
          <p:nvPr/>
        </p:nvSpPr>
        <p:spPr>
          <a:xfrm rot="20646675">
            <a:off x="3814720" y="3869418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fra</a:t>
            </a:r>
          </a:p>
        </p:txBody>
      </p:sp>
      <p:sp>
        <p:nvSpPr>
          <p:cNvPr id="136" name="TextBox 135"/>
          <p:cNvSpPr txBox="1"/>
          <p:nvPr/>
        </p:nvSpPr>
        <p:spPr>
          <a:xfrm rot="19814861">
            <a:off x="6245408" y="2801747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37" name="TextBox 136"/>
          <p:cNvSpPr txBox="1"/>
          <p:nvPr/>
        </p:nvSpPr>
        <p:spPr>
          <a:xfrm rot="3914972">
            <a:off x="5024287" y="2772047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«Venn»</a:t>
            </a:r>
          </a:p>
        </p:txBody>
      </p:sp>
      <p:sp>
        <p:nvSpPr>
          <p:cNvPr id="138" name="TextBox 137"/>
          <p:cNvSpPr txBox="1"/>
          <p:nvPr/>
        </p:nvSpPr>
        <p:spPr>
          <a:xfrm rot="20985198">
            <a:off x="5897282" y="2012772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39" name="TextBox 138"/>
          <p:cNvSpPr txBox="1"/>
          <p:nvPr/>
        </p:nvSpPr>
        <p:spPr>
          <a:xfrm rot="17283109">
            <a:off x="4650691" y="165176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Fanget av</a:t>
            </a:r>
          </a:p>
        </p:txBody>
      </p:sp>
      <p:sp>
        <p:nvSpPr>
          <p:cNvPr id="140" name="TextBox 139"/>
          <p:cNvSpPr txBox="1"/>
          <p:nvPr/>
        </p:nvSpPr>
        <p:spPr>
          <a:xfrm rot="1121910">
            <a:off x="6410089" y="130553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41" name="TextBox 140"/>
          <p:cNvSpPr txBox="1"/>
          <p:nvPr/>
        </p:nvSpPr>
        <p:spPr>
          <a:xfrm rot="20452599">
            <a:off x="5883253" y="486280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>
                <a:solidFill>
                  <a:schemeClr val="bg1"/>
                </a:solidFill>
              </a:rPr>
              <a:t>«Venn»</a:t>
            </a:r>
          </a:p>
        </p:txBody>
      </p:sp>
      <p:sp>
        <p:nvSpPr>
          <p:cNvPr id="150" name="TextBox 149"/>
          <p:cNvSpPr txBox="1"/>
          <p:nvPr/>
        </p:nvSpPr>
        <p:spPr>
          <a:xfrm rot="2309837">
            <a:off x="7268437" y="1058700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Dronning av</a:t>
            </a:r>
          </a:p>
        </p:txBody>
      </p:sp>
      <p:cxnSp>
        <p:nvCxnSpPr>
          <p:cNvPr id="156" name="Straight Arrow Connector 155"/>
          <p:cNvCxnSpPr>
            <a:stCxn id="3" idx="4"/>
            <a:endCxn id="4" idx="6"/>
          </p:cNvCxnSpPr>
          <p:nvPr/>
        </p:nvCxnSpPr>
        <p:spPr>
          <a:xfrm flipH="1">
            <a:off x="3576084" y="2955636"/>
            <a:ext cx="1070343" cy="141434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 rot="18446079">
            <a:off x="3592792" y="3337359"/>
            <a:ext cx="952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fra</a:t>
            </a:r>
          </a:p>
        </p:txBody>
      </p:sp>
      <p:sp>
        <p:nvSpPr>
          <p:cNvPr id="162" name="TextBox 161"/>
          <p:cNvSpPr txBox="1"/>
          <p:nvPr/>
        </p:nvSpPr>
        <p:spPr>
          <a:xfrm rot="3098785">
            <a:off x="2519125" y="3146991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63" name="TextBox 162"/>
          <p:cNvSpPr txBox="1"/>
          <p:nvPr/>
        </p:nvSpPr>
        <p:spPr>
          <a:xfrm rot="4956498">
            <a:off x="2863346" y="2880610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</p:spTree>
    <p:extLst>
      <p:ext uri="{BB962C8B-B14F-4D97-AF65-F5344CB8AC3E}">
        <p14:creationId xmlns:p14="http://schemas.microsoft.com/office/powerpoint/2010/main" val="102788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74" grpId="0"/>
      <p:bldP spid="112" grpId="0"/>
      <p:bldP spid="123" grpId="0"/>
      <p:bldP spid="128" grpId="0"/>
      <p:bldP spid="129" grpId="0"/>
      <p:bldP spid="130" grpId="0"/>
      <p:bldP spid="131" grpId="0"/>
      <p:bldP spid="132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50" grpId="0"/>
      <p:bldP spid="157" grpId="0"/>
      <p:bldP spid="162" grpId="0"/>
      <p:bldP spid="1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899192" cy="261610"/>
          </a:xfrm>
        </p:spPr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Enkel</a:t>
            </a:r>
            <a:r>
              <a:rPr lang="en-US" dirty="0" smtClean="0"/>
              <a:t> </a:t>
            </a:r>
            <a:r>
              <a:rPr lang="en-US" dirty="0" err="1" smtClean="0"/>
              <a:t>Grafmodell</a:t>
            </a:r>
            <a:endParaRPr lang="nb-NO" dirty="0"/>
          </a:p>
        </p:txBody>
      </p:sp>
      <p:sp>
        <p:nvSpPr>
          <p:cNvPr id="4" name="Oval 3"/>
          <p:cNvSpPr/>
          <p:nvPr/>
        </p:nvSpPr>
        <p:spPr>
          <a:xfrm>
            <a:off x="1627163" y="1807536"/>
            <a:ext cx="1849304" cy="184930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4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Character</a:t>
            </a:r>
            <a:r>
              <a:rPr lang="nb-NO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b-NO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b-NO" sz="11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nb-NO" sz="11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name,sex,age</a:t>
            </a:r>
            <a:r>
              <a:rPr lang="nb-NO" sz="11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32" name="Elbow Connector 31"/>
          <p:cNvCxnSpPr>
            <a:stCxn id="4" idx="2"/>
            <a:endCxn id="4" idx="0"/>
          </p:cNvCxnSpPr>
          <p:nvPr/>
        </p:nvCxnSpPr>
        <p:spPr>
          <a:xfrm rot="10800000" flipH="1">
            <a:off x="1627163" y="1807536"/>
            <a:ext cx="924652" cy="924652"/>
          </a:xfrm>
          <a:prstGeom prst="bentConnector4">
            <a:avLst>
              <a:gd name="adj1" fmla="val -24723"/>
              <a:gd name="adj2" fmla="val 124723"/>
            </a:avLst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926261" y="1807536"/>
            <a:ext cx="1849304" cy="184930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4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Place</a:t>
            </a:r>
            <a:r>
              <a:rPr lang="nb-NO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b-NO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{name}</a:t>
            </a:r>
            <a:endParaRPr lang="nb-NO" sz="12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8" name="Straight Arrow Connector 37"/>
          <p:cNvCxnSpPr>
            <a:stCxn id="4" idx="6"/>
            <a:endCxn id="36" idx="2"/>
          </p:cNvCxnSpPr>
          <p:nvPr/>
        </p:nvCxnSpPr>
        <p:spPr>
          <a:xfrm>
            <a:off x="3476467" y="2732188"/>
            <a:ext cx="2449794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93282" y="1216407"/>
            <a:ext cx="16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[:KNOWS</a:t>
            </a:r>
            <a:r>
              <a:rPr lang="nb-NO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{type}]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02433" y="2413983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[:WAS_IN</a:t>
            </a:r>
            <a:r>
              <a:rPr lang="nb-NO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{date}]</a:t>
            </a:r>
          </a:p>
        </p:txBody>
      </p:sp>
    </p:spTree>
    <p:extLst>
      <p:ext uri="{BB962C8B-B14F-4D97-AF65-F5344CB8AC3E}">
        <p14:creationId xmlns:p14="http://schemas.microsoft.com/office/powerpoint/2010/main" val="202821846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6" descr="http://www.titancon.com/images/game_of_thrones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0" y="113124"/>
            <a:ext cx="2742723" cy="51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718391" y="3941135"/>
            <a:ext cx="857693" cy="85769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621531" y="235688"/>
            <a:ext cx="857693" cy="857693"/>
          </a:xfrm>
          <a:prstGeom prst="ellipse">
            <a:avLst/>
          </a:prstGeom>
          <a:blipFill dpi="0" rotWithShape="1">
            <a:blip r:embed="rId5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105761" y="1543926"/>
            <a:ext cx="857693" cy="857693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41225" y="2955850"/>
            <a:ext cx="857693" cy="857693"/>
          </a:xfrm>
          <a:prstGeom prst="ellipse">
            <a:avLst/>
          </a:prstGeom>
          <a:blipFill dpi="0" rotWithShape="1">
            <a:blip r:embed="rId7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289544" y="542260"/>
            <a:ext cx="857693" cy="857693"/>
          </a:xfrm>
          <a:prstGeom prst="ellipse">
            <a:avLst/>
          </a:prstGeom>
          <a:blipFill dpi="0" rotWithShape="1">
            <a:blip r:embed="rId8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48767" y="1502735"/>
            <a:ext cx="857693" cy="857693"/>
          </a:xfrm>
          <a:prstGeom prst="ellipse">
            <a:avLst/>
          </a:prstGeom>
          <a:blipFill dpi="0" rotWithShape="1">
            <a:blip r:embed="rId9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44678" y="393404"/>
            <a:ext cx="857693" cy="857693"/>
          </a:xfrm>
          <a:prstGeom prst="ellipse">
            <a:avLst/>
          </a:prstGeom>
          <a:blipFill dpi="0" rotWithShape="1">
            <a:blip r:embed="rId10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75273" y="3512288"/>
            <a:ext cx="857693" cy="857693"/>
          </a:xfrm>
          <a:prstGeom prst="ellipse">
            <a:avLst/>
          </a:prstGeom>
          <a:blipFill dpi="0" rotWithShape="1">
            <a:blip r:embed="rId11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61343" y="744279"/>
            <a:ext cx="857693" cy="857693"/>
          </a:xfrm>
          <a:prstGeom prst="ellipse">
            <a:avLst/>
          </a:prstGeom>
          <a:blipFill dpi="0" rotWithShape="1">
            <a:blip r:embed="rId12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7" idx="7"/>
            <a:endCxn id="3" idx="2"/>
          </p:cNvCxnSpPr>
          <p:nvPr/>
        </p:nvCxnSpPr>
        <p:spPr>
          <a:xfrm flipV="1">
            <a:off x="1873312" y="2526790"/>
            <a:ext cx="2344268" cy="55466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3" idx="2"/>
          </p:cNvCxnSpPr>
          <p:nvPr/>
        </p:nvCxnSpPr>
        <p:spPr>
          <a:xfrm>
            <a:off x="1998918" y="2108790"/>
            <a:ext cx="2218662" cy="41800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5"/>
            <a:endCxn id="3" idx="1"/>
          </p:cNvCxnSpPr>
          <p:nvPr/>
        </p:nvCxnSpPr>
        <p:spPr>
          <a:xfrm>
            <a:off x="3021631" y="1274347"/>
            <a:ext cx="1321555" cy="94920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2" idx="3"/>
          </p:cNvCxnSpPr>
          <p:nvPr/>
        </p:nvCxnSpPr>
        <p:spPr>
          <a:xfrm flipV="1">
            <a:off x="1980342" y="1125491"/>
            <a:ext cx="2089942" cy="96639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12" idx="2"/>
          </p:cNvCxnSpPr>
          <p:nvPr/>
        </p:nvCxnSpPr>
        <p:spPr>
          <a:xfrm flipV="1">
            <a:off x="3147237" y="822251"/>
            <a:ext cx="797441" cy="14885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5"/>
          </p:cNvCxnSpPr>
          <p:nvPr/>
        </p:nvCxnSpPr>
        <p:spPr>
          <a:xfrm>
            <a:off x="1873312" y="3687937"/>
            <a:ext cx="934346" cy="49065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5"/>
            <a:endCxn id="4" idx="0"/>
          </p:cNvCxnSpPr>
          <p:nvPr/>
        </p:nvCxnSpPr>
        <p:spPr>
          <a:xfrm>
            <a:off x="1880854" y="2234822"/>
            <a:ext cx="1266384" cy="170631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" idx="0"/>
          </p:cNvCxnSpPr>
          <p:nvPr/>
        </p:nvCxnSpPr>
        <p:spPr>
          <a:xfrm>
            <a:off x="2843997" y="1399953"/>
            <a:ext cx="303241" cy="254118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2" idx="4"/>
            <a:endCxn id="4" idx="0"/>
          </p:cNvCxnSpPr>
          <p:nvPr/>
        </p:nvCxnSpPr>
        <p:spPr>
          <a:xfrm flipH="1">
            <a:off x="3147238" y="1251097"/>
            <a:ext cx="1226287" cy="269003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217580" y="2097943"/>
            <a:ext cx="857693" cy="857693"/>
          </a:xfrm>
          <a:prstGeom prst="ellipse">
            <a:avLst/>
          </a:prstGeom>
          <a:blipFill dpi="0" rotWithShape="1">
            <a:blip r:embed="rId13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>
            <a:stCxn id="13" idx="2"/>
            <a:endCxn id="4" idx="6"/>
          </p:cNvCxnSpPr>
          <p:nvPr/>
        </p:nvCxnSpPr>
        <p:spPr>
          <a:xfrm flipH="1">
            <a:off x="3576084" y="3941135"/>
            <a:ext cx="1499189" cy="42884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" idx="6"/>
            <a:endCxn id="6" idx="2"/>
          </p:cNvCxnSpPr>
          <p:nvPr/>
        </p:nvCxnSpPr>
        <p:spPr>
          <a:xfrm flipV="1">
            <a:off x="5075273" y="1972773"/>
            <a:ext cx="3030488" cy="55401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3" idx="7"/>
            <a:endCxn id="6" idx="3"/>
          </p:cNvCxnSpPr>
          <p:nvPr/>
        </p:nvCxnSpPr>
        <p:spPr>
          <a:xfrm flipV="1">
            <a:off x="5807360" y="2276013"/>
            <a:ext cx="2424007" cy="136188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" idx="5"/>
            <a:endCxn id="6" idx="1"/>
          </p:cNvCxnSpPr>
          <p:nvPr/>
        </p:nvCxnSpPr>
        <p:spPr>
          <a:xfrm>
            <a:off x="7353618" y="967775"/>
            <a:ext cx="877749" cy="70175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" idx="6"/>
            <a:endCxn id="13" idx="0"/>
          </p:cNvCxnSpPr>
          <p:nvPr/>
        </p:nvCxnSpPr>
        <p:spPr>
          <a:xfrm>
            <a:off x="5075273" y="2526790"/>
            <a:ext cx="428847" cy="98549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" idx="2"/>
            <a:endCxn id="14" idx="7"/>
          </p:cNvCxnSpPr>
          <p:nvPr/>
        </p:nvCxnSpPr>
        <p:spPr>
          <a:xfrm flipH="1">
            <a:off x="5993430" y="664535"/>
            <a:ext cx="628101" cy="20535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6" idx="2"/>
          </p:cNvCxnSpPr>
          <p:nvPr/>
        </p:nvCxnSpPr>
        <p:spPr>
          <a:xfrm>
            <a:off x="6108474" y="1360060"/>
            <a:ext cx="1997287" cy="61271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" idx="6"/>
            <a:endCxn id="14" idx="3"/>
          </p:cNvCxnSpPr>
          <p:nvPr/>
        </p:nvCxnSpPr>
        <p:spPr>
          <a:xfrm flipV="1">
            <a:off x="5075273" y="1476366"/>
            <a:ext cx="311676" cy="1050424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20980882">
            <a:off x="3218997" y="60721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Mor</a:t>
            </a:r>
          </a:p>
        </p:txBody>
      </p:sp>
      <p:sp>
        <p:nvSpPr>
          <p:cNvPr id="112" name="TextBox 111"/>
          <p:cNvSpPr txBox="1"/>
          <p:nvPr/>
        </p:nvSpPr>
        <p:spPr>
          <a:xfrm rot="20188120">
            <a:off x="2412723" y="1530727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cxnSp>
        <p:nvCxnSpPr>
          <p:cNvPr id="116" name="Straight Arrow Connector 115"/>
          <p:cNvCxnSpPr>
            <a:stCxn id="7" idx="0"/>
            <a:endCxn id="9" idx="4"/>
          </p:cNvCxnSpPr>
          <p:nvPr/>
        </p:nvCxnSpPr>
        <p:spPr>
          <a:xfrm flipV="1">
            <a:off x="1570072" y="2360428"/>
            <a:ext cx="7542" cy="59542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 rot="16200000">
            <a:off x="1198691" y="2557241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cxnSp>
        <p:nvCxnSpPr>
          <p:cNvPr id="124" name="Straight Arrow Connector 123"/>
          <p:cNvCxnSpPr>
            <a:stCxn id="7" idx="0"/>
            <a:endCxn id="8" idx="3"/>
          </p:cNvCxnSpPr>
          <p:nvPr/>
        </p:nvCxnSpPr>
        <p:spPr>
          <a:xfrm flipV="1">
            <a:off x="1570072" y="1274347"/>
            <a:ext cx="845078" cy="168150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 rot="17610842">
            <a:off x="1911588" y="1378493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sp>
        <p:nvSpPr>
          <p:cNvPr id="129" name="TextBox 128"/>
          <p:cNvSpPr txBox="1"/>
          <p:nvPr/>
        </p:nvSpPr>
        <p:spPr>
          <a:xfrm rot="2105213">
            <a:off x="3362681" y="142534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Søster</a:t>
            </a:r>
          </a:p>
        </p:txBody>
      </p:sp>
      <p:sp>
        <p:nvSpPr>
          <p:cNvPr id="130" name="TextBox 129"/>
          <p:cNvSpPr txBox="1"/>
          <p:nvPr/>
        </p:nvSpPr>
        <p:spPr>
          <a:xfrm rot="707734">
            <a:off x="3102502" y="2080933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Bror</a:t>
            </a:r>
          </a:p>
        </p:txBody>
      </p:sp>
      <p:sp>
        <p:nvSpPr>
          <p:cNvPr id="131" name="TextBox 130"/>
          <p:cNvSpPr txBox="1"/>
          <p:nvPr/>
        </p:nvSpPr>
        <p:spPr>
          <a:xfrm rot="20732041">
            <a:off x="2507018" y="2600377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sp>
        <p:nvSpPr>
          <p:cNvPr id="132" name="TextBox 131"/>
          <p:cNvSpPr txBox="1"/>
          <p:nvPr/>
        </p:nvSpPr>
        <p:spPr>
          <a:xfrm rot="6774745">
            <a:off x="3334952" y="3072718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34" name="TextBox 133"/>
          <p:cNvSpPr txBox="1"/>
          <p:nvPr/>
        </p:nvSpPr>
        <p:spPr>
          <a:xfrm rot="1752653">
            <a:off x="2047394" y="3644387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35" name="TextBox 134"/>
          <p:cNvSpPr txBox="1"/>
          <p:nvPr/>
        </p:nvSpPr>
        <p:spPr>
          <a:xfrm rot="20646675">
            <a:off x="3814720" y="3869418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fra</a:t>
            </a:r>
          </a:p>
        </p:txBody>
      </p:sp>
      <p:sp>
        <p:nvSpPr>
          <p:cNvPr id="136" name="TextBox 135"/>
          <p:cNvSpPr txBox="1"/>
          <p:nvPr/>
        </p:nvSpPr>
        <p:spPr>
          <a:xfrm rot="19814861">
            <a:off x="6245408" y="2801747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37" name="TextBox 136"/>
          <p:cNvSpPr txBox="1"/>
          <p:nvPr/>
        </p:nvSpPr>
        <p:spPr>
          <a:xfrm rot="3914972">
            <a:off x="5024287" y="2772047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«Venn»</a:t>
            </a:r>
          </a:p>
        </p:txBody>
      </p:sp>
      <p:sp>
        <p:nvSpPr>
          <p:cNvPr id="138" name="TextBox 137"/>
          <p:cNvSpPr txBox="1"/>
          <p:nvPr/>
        </p:nvSpPr>
        <p:spPr>
          <a:xfrm rot="20985198">
            <a:off x="5897282" y="2012772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39" name="TextBox 138"/>
          <p:cNvSpPr txBox="1"/>
          <p:nvPr/>
        </p:nvSpPr>
        <p:spPr>
          <a:xfrm rot="17283109">
            <a:off x="4650691" y="165176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Fanget av</a:t>
            </a:r>
          </a:p>
        </p:txBody>
      </p:sp>
      <p:sp>
        <p:nvSpPr>
          <p:cNvPr id="140" name="TextBox 139"/>
          <p:cNvSpPr txBox="1"/>
          <p:nvPr/>
        </p:nvSpPr>
        <p:spPr>
          <a:xfrm rot="1121910">
            <a:off x="6410089" y="130553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41" name="TextBox 140"/>
          <p:cNvSpPr txBox="1"/>
          <p:nvPr/>
        </p:nvSpPr>
        <p:spPr>
          <a:xfrm rot="20452599">
            <a:off x="5883253" y="486280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>
                <a:solidFill>
                  <a:schemeClr val="bg1"/>
                </a:solidFill>
              </a:rPr>
              <a:t>«Venn»</a:t>
            </a:r>
          </a:p>
        </p:txBody>
      </p:sp>
      <p:sp>
        <p:nvSpPr>
          <p:cNvPr id="150" name="TextBox 149"/>
          <p:cNvSpPr txBox="1"/>
          <p:nvPr/>
        </p:nvSpPr>
        <p:spPr>
          <a:xfrm rot="2309837">
            <a:off x="7268437" y="1058700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Dronning av</a:t>
            </a:r>
          </a:p>
        </p:txBody>
      </p:sp>
      <p:cxnSp>
        <p:nvCxnSpPr>
          <p:cNvPr id="156" name="Straight Arrow Connector 155"/>
          <p:cNvCxnSpPr>
            <a:stCxn id="3" idx="4"/>
            <a:endCxn id="4" idx="6"/>
          </p:cNvCxnSpPr>
          <p:nvPr/>
        </p:nvCxnSpPr>
        <p:spPr>
          <a:xfrm flipH="1">
            <a:off x="3576084" y="2955636"/>
            <a:ext cx="1070343" cy="141434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 rot="18446079">
            <a:off x="3592792" y="3337359"/>
            <a:ext cx="952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fra</a:t>
            </a:r>
          </a:p>
        </p:txBody>
      </p:sp>
      <p:sp>
        <p:nvSpPr>
          <p:cNvPr id="162" name="TextBox 161"/>
          <p:cNvSpPr txBox="1"/>
          <p:nvPr/>
        </p:nvSpPr>
        <p:spPr>
          <a:xfrm rot="3098785">
            <a:off x="2519125" y="3146991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63" name="TextBox 162"/>
          <p:cNvSpPr txBox="1"/>
          <p:nvPr/>
        </p:nvSpPr>
        <p:spPr>
          <a:xfrm rot="4956498">
            <a:off x="2863346" y="2880610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</p:spTree>
    <p:extLst>
      <p:ext uri="{BB962C8B-B14F-4D97-AF65-F5344CB8AC3E}">
        <p14:creationId xmlns:p14="http://schemas.microsoft.com/office/powerpoint/2010/main" val="150719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289544" y="542260"/>
            <a:ext cx="857693" cy="857693"/>
          </a:xfrm>
          <a:prstGeom prst="ellipse">
            <a:avLst/>
          </a:prstGeom>
          <a:blipFill dpi="0" rotWithShape="1">
            <a:blip r:embed="rId3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48767" y="1502735"/>
            <a:ext cx="857693" cy="857693"/>
          </a:xfrm>
          <a:prstGeom prst="ellipse">
            <a:avLst/>
          </a:prstGeom>
          <a:blipFill dpi="0" rotWithShape="1">
            <a:blip r:embed="rId4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44678" y="393404"/>
            <a:ext cx="857693" cy="857693"/>
          </a:xfrm>
          <a:prstGeom prst="ellipse">
            <a:avLst/>
          </a:prstGeom>
          <a:blipFill dpi="0" rotWithShape="1">
            <a:blip r:embed="rId5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3" idx="2"/>
          </p:cNvCxnSpPr>
          <p:nvPr/>
        </p:nvCxnSpPr>
        <p:spPr>
          <a:xfrm>
            <a:off x="1998918" y="2108790"/>
            <a:ext cx="2218662" cy="41800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5"/>
            <a:endCxn id="3" idx="1"/>
          </p:cNvCxnSpPr>
          <p:nvPr/>
        </p:nvCxnSpPr>
        <p:spPr>
          <a:xfrm>
            <a:off x="3021631" y="1274347"/>
            <a:ext cx="1321555" cy="94920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2" idx="3"/>
          </p:cNvCxnSpPr>
          <p:nvPr/>
        </p:nvCxnSpPr>
        <p:spPr>
          <a:xfrm flipV="1">
            <a:off x="1980342" y="1125491"/>
            <a:ext cx="2089942" cy="96639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12" idx="2"/>
          </p:cNvCxnSpPr>
          <p:nvPr/>
        </p:nvCxnSpPr>
        <p:spPr>
          <a:xfrm flipV="1">
            <a:off x="3147237" y="822251"/>
            <a:ext cx="797441" cy="14885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217580" y="2097943"/>
            <a:ext cx="857693" cy="857693"/>
          </a:xfrm>
          <a:prstGeom prst="ellipse">
            <a:avLst/>
          </a:prstGeom>
          <a:blipFill dpi="0" rotWithShape="1">
            <a:blip r:embed="rId6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 rot="20980882">
            <a:off x="3218997" y="60721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Mor</a:t>
            </a:r>
          </a:p>
        </p:txBody>
      </p:sp>
      <p:sp>
        <p:nvSpPr>
          <p:cNvPr id="112" name="TextBox 111"/>
          <p:cNvSpPr txBox="1"/>
          <p:nvPr/>
        </p:nvSpPr>
        <p:spPr>
          <a:xfrm rot="20188120">
            <a:off x="2412723" y="1530727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sp>
        <p:nvSpPr>
          <p:cNvPr id="129" name="TextBox 128"/>
          <p:cNvSpPr txBox="1"/>
          <p:nvPr/>
        </p:nvSpPr>
        <p:spPr>
          <a:xfrm rot="2105213">
            <a:off x="3362681" y="142534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Søster</a:t>
            </a:r>
          </a:p>
        </p:txBody>
      </p:sp>
      <p:sp>
        <p:nvSpPr>
          <p:cNvPr id="130" name="TextBox 129"/>
          <p:cNvSpPr txBox="1"/>
          <p:nvPr/>
        </p:nvSpPr>
        <p:spPr>
          <a:xfrm rot="707734">
            <a:off x="3102502" y="2080933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Bror</a:t>
            </a:r>
          </a:p>
        </p:txBody>
      </p:sp>
    </p:spTree>
    <p:extLst>
      <p:ext uri="{BB962C8B-B14F-4D97-AF65-F5344CB8AC3E}">
        <p14:creationId xmlns:p14="http://schemas.microsoft.com/office/powerpoint/2010/main" val="344942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515831" y="1449745"/>
            <a:ext cx="857693" cy="857693"/>
          </a:xfrm>
          <a:prstGeom prst="ellipse">
            <a:avLst/>
          </a:prstGeom>
          <a:blipFill dpi="0" rotWithShape="1">
            <a:blip r:embed="rId3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375054" y="2410220"/>
            <a:ext cx="857693" cy="857693"/>
          </a:xfrm>
          <a:prstGeom prst="ellipse">
            <a:avLst/>
          </a:prstGeom>
          <a:blipFill dpi="0" rotWithShape="1">
            <a:blip r:embed="rId4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70965" y="1300889"/>
            <a:ext cx="857693" cy="857693"/>
          </a:xfrm>
          <a:prstGeom prst="ellipse">
            <a:avLst/>
          </a:prstGeom>
          <a:blipFill dpi="0" rotWithShape="1">
            <a:blip r:embed="rId5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3" idx="2"/>
          </p:cNvCxnSpPr>
          <p:nvPr/>
        </p:nvCxnSpPr>
        <p:spPr>
          <a:xfrm>
            <a:off x="3225205" y="3016275"/>
            <a:ext cx="2218662" cy="41800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5"/>
            <a:endCxn id="3" idx="1"/>
          </p:cNvCxnSpPr>
          <p:nvPr/>
        </p:nvCxnSpPr>
        <p:spPr>
          <a:xfrm>
            <a:off x="4247918" y="2181832"/>
            <a:ext cx="1321555" cy="94920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2" idx="3"/>
          </p:cNvCxnSpPr>
          <p:nvPr/>
        </p:nvCxnSpPr>
        <p:spPr>
          <a:xfrm flipV="1">
            <a:off x="3206629" y="2032976"/>
            <a:ext cx="2089942" cy="96639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12" idx="2"/>
          </p:cNvCxnSpPr>
          <p:nvPr/>
        </p:nvCxnSpPr>
        <p:spPr>
          <a:xfrm flipV="1">
            <a:off x="4373524" y="1729736"/>
            <a:ext cx="797441" cy="14885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443867" y="3005428"/>
            <a:ext cx="857693" cy="857693"/>
          </a:xfrm>
          <a:prstGeom prst="ellipse">
            <a:avLst/>
          </a:prstGeom>
          <a:blipFill dpi="0" rotWithShape="1">
            <a:blip r:embed="rId6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 rot="20980882">
            <a:off x="4445284" y="151470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Mor</a:t>
            </a:r>
          </a:p>
        </p:txBody>
      </p:sp>
      <p:sp>
        <p:nvSpPr>
          <p:cNvPr id="112" name="TextBox 111"/>
          <p:cNvSpPr txBox="1"/>
          <p:nvPr/>
        </p:nvSpPr>
        <p:spPr>
          <a:xfrm rot="20188120">
            <a:off x="3639010" y="2438212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>
                <a:solidFill>
                  <a:schemeClr val="bg1"/>
                </a:solidFill>
              </a:rPr>
              <a:t>Far</a:t>
            </a:r>
            <a:endParaRPr lang="nb-NO" sz="1400" dirty="0" smtClean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 rot="2105213">
            <a:off x="4588968" y="2332834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Søster</a:t>
            </a:r>
          </a:p>
        </p:txBody>
      </p:sp>
      <p:sp>
        <p:nvSpPr>
          <p:cNvPr id="130" name="TextBox 129"/>
          <p:cNvSpPr txBox="1"/>
          <p:nvPr/>
        </p:nvSpPr>
        <p:spPr>
          <a:xfrm rot="707734">
            <a:off x="4328789" y="2988418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Bror</a:t>
            </a:r>
          </a:p>
        </p:txBody>
      </p:sp>
      <p:cxnSp>
        <p:nvCxnSpPr>
          <p:cNvPr id="4" name="Straight Arrow Connector 3"/>
          <p:cNvCxnSpPr>
            <a:stCxn id="12" idx="4"/>
            <a:endCxn id="3" idx="0"/>
          </p:cNvCxnSpPr>
          <p:nvPr/>
        </p:nvCxnSpPr>
        <p:spPr>
          <a:xfrm>
            <a:off x="5599812" y="2158582"/>
            <a:ext cx="272902" cy="846846"/>
          </a:xfrm>
          <a:prstGeom prst="straightConnector1">
            <a:avLst/>
          </a:prstGeom>
          <a:ln w="38100" cmpd="sng">
            <a:solidFill>
              <a:schemeClr val="bg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8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12" grpId="0"/>
      <p:bldP spid="129" grpId="0"/>
      <p:bldP spid="1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168403" y="992690"/>
            <a:ext cx="857693" cy="857693"/>
          </a:xfrm>
          <a:prstGeom prst="ellipse">
            <a:avLst/>
          </a:prstGeom>
          <a:blipFill dpi="0" rotWithShape="1">
            <a:blip r:embed="rId3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68404" y="3210507"/>
            <a:ext cx="857693" cy="857693"/>
          </a:xfrm>
          <a:prstGeom prst="ellipse">
            <a:avLst/>
          </a:prstGeom>
          <a:blipFill dpi="0" rotWithShape="1">
            <a:blip r:embed="rId4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25503" y="2083289"/>
            <a:ext cx="857693" cy="857693"/>
          </a:xfrm>
          <a:prstGeom prst="ellipse">
            <a:avLst/>
          </a:prstGeom>
          <a:blipFill dpi="0" rotWithShape="1">
            <a:blip r:embed="rId5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9" idx="6"/>
            <a:endCxn id="3" idx="2"/>
          </p:cNvCxnSpPr>
          <p:nvPr/>
        </p:nvCxnSpPr>
        <p:spPr>
          <a:xfrm flipV="1">
            <a:off x="5026097" y="2489699"/>
            <a:ext cx="2281311" cy="1149655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6"/>
            <a:endCxn id="3" idx="2"/>
          </p:cNvCxnSpPr>
          <p:nvPr/>
        </p:nvCxnSpPr>
        <p:spPr>
          <a:xfrm>
            <a:off x="5026096" y="1421537"/>
            <a:ext cx="2281312" cy="106816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2" idx="6"/>
          </p:cNvCxnSpPr>
          <p:nvPr/>
        </p:nvCxnSpPr>
        <p:spPr>
          <a:xfrm flipH="1" flipV="1">
            <a:off x="1883196" y="2512136"/>
            <a:ext cx="2285208" cy="112721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  <a:endCxn id="12" idx="6"/>
          </p:cNvCxnSpPr>
          <p:nvPr/>
        </p:nvCxnSpPr>
        <p:spPr>
          <a:xfrm flipH="1">
            <a:off x="1883196" y="1421537"/>
            <a:ext cx="2285207" cy="1090599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307408" y="2060852"/>
            <a:ext cx="857693" cy="857693"/>
          </a:xfrm>
          <a:prstGeom prst="ellipse">
            <a:avLst/>
          </a:prstGeom>
          <a:blipFill dpi="0" rotWithShape="1">
            <a:blip r:embed="rId6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20121196">
            <a:off x="1787121" y="1592460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 {</a:t>
            </a:r>
            <a:r>
              <a:rPr lang="en-US" sz="14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type:‘parent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4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 rot="1621557">
            <a:off x="1724455" y="3136280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 {</a:t>
            </a:r>
            <a:r>
              <a:rPr lang="en-US" sz="14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type:‘parent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4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rot="1505877">
            <a:off x="4874104" y="1570376"/>
            <a:ext cx="2669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[:KNOWS{ </a:t>
            </a:r>
            <a:r>
              <a:rPr lang="en-US" sz="14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type:‘sibling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4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 rot="19910906">
            <a:off x="4902493" y="3063656"/>
            <a:ext cx="2669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 {</a:t>
            </a:r>
            <a:r>
              <a:rPr lang="en-US" sz="14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type:‘sibling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4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8212" y="512812"/>
            <a:ext cx="3498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{name: ‘</a:t>
            </a:r>
            <a:r>
              <a:rPr lang="nb-NO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Cersie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sex: ‘F’})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40361" y="4280658"/>
            <a:ext cx="3413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{name: ‘Jamie’, sex: ‘M’})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238" y="3176228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</a:t>
            </a:r>
            <a:b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{name: ‘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Joffery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sex: ‘M’})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65436" y="3059335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</a:t>
            </a:r>
            <a:b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{name: ‘Tyrion’, sex: ‘M’})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1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45" grpId="0"/>
      <p:bldP spid="46" grpId="0"/>
      <p:bldP spid="40" grpId="0"/>
      <p:bldP spid="48" grpId="0"/>
      <p:bldP spid="49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166455" y="2083289"/>
            <a:ext cx="857693" cy="85769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25503" y="2083289"/>
            <a:ext cx="857693" cy="857693"/>
          </a:xfrm>
          <a:prstGeom prst="ellipse">
            <a:avLst/>
          </a:prstGeom>
          <a:blipFill dpi="0" rotWithShape="1">
            <a:blip r:embed="rId3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8" idx="6"/>
            <a:endCxn id="3" idx="2"/>
          </p:cNvCxnSpPr>
          <p:nvPr/>
        </p:nvCxnSpPr>
        <p:spPr>
          <a:xfrm flipV="1">
            <a:off x="5024148" y="2504135"/>
            <a:ext cx="2283259" cy="800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  <a:endCxn id="12" idx="6"/>
          </p:cNvCxnSpPr>
          <p:nvPr/>
        </p:nvCxnSpPr>
        <p:spPr>
          <a:xfrm flipH="1">
            <a:off x="1883196" y="2512136"/>
            <a:ext cx="2283259" cy="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307407" y="2075288"/>
            <a:ext cx="857693" cy="857693"/>
          </a:xfrm>
          <a:prstGeom prst="ellipse">
            <a:avLst/>
          </a:prstGeom>
          <a:blipFill dpi="0" rotWithShape="1">
            <a:blip r:embed="rId4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42769" y="2138078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 {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type:‘parent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24148" y="2138078"/>
            <a:ext cx="2308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[:KNOWS{ 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type:‘sibling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18009" y="318023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2588" y="3162628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{name: ‘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Joffery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95517" y="3171935"/>
            <a:ext cx="2648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{name: ‘Tyrion’})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700" y="3421539"/>
            <a:ext cx="8255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(:Character{name: ‘Tyrion</a:t>
            </a:r>
            <a:r>
              <a:rPr lang="en-US" sz="12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’})&lt;-[:</a:t>
            </a:r>
            <a:r>
              <a:rPr lang="en-US" sz="120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KNOWS]-()-[: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KNOWS]-&gt;(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nephew:Character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{name: ‘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Joffery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’})</a:t>
            </a:r>
            <a:r>
              <a:rPr lang="nb-NO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b-NO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b-NO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b-NO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nephew</a:t>
            </a:r>
            <a:endParaRPr lang="en-US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0609" y="3968652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Cypher query language</a:t>
            </a:r>
            <a:endParaRPr lang="nb-NO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3" grpId="0" animBg="1"/>
      <p:bldP spid="39" grpId="0"/>
      <p:bldP spid="45" grpId="0"/>
      <p:bldP spid="48" grpId="0"/>
      <p:bldP spid="49" grpId="0"/>
      <p:bldP spid="50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505" y="3694870"/>
            <a:ext cx="4536558" cy="12815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84731" cy="2616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http://graphlab.org/wp-content/uploads/2013/05/neo4j_notag_white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33" y="808732"/>
            <a:ext cx="1860520" cy="93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751" y="759113"/>
            <a:ext cx="5061527" cy="271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err="1" smtClean="0"/>
              <a:t>Grafdatabase</a:t>
            </a:r>
            <a:r>
              <a:rPr lang="en-US" sz="1400" dirty="0" smtClean="0"/>
              <a:t> </a:t>
            </a:r>
            <a:r>
              <a:rPr lang="en-US" sz="1400" dirty="0" err="1" smtClean="0"/>
              <a:t>som</a:t>
            </a:r>
            <a:r>
              <a:rPr lang="en-US" sz="1400" dirty="0" smtClean="0"/>
              <a:t> </a:t>
            </a:r>
            <a:r>
              <a:rPr lang="en-US" sz="1400" dirty="0" err="1" smtClean="0"/>
              <a:t>bygger</a:t>
            </a:r>
            <a:r>
              <a:rPr lang="en-US" sz="1400" dirty="0" smtClean="0"/>
              <a:t> </a:t>
            </a:r>
            <a:r>
              <a:rPr lang="en-US" sz="1400" dirty="0" err="1" smtClean="0"/>
              <a:t>på</a:t>
            </a:r>
            <a:r>
              <a:rPr lang="en-US" sz="1400" dirty="0" smtClean="0"/>
              <a:t> Java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smtClean="0"/>
              <a:t>BOLT (Neo4j 3.o – Binary protocol)</a:t>
            </a:r>
          </a:p>
          <a:p>
            <a:pPr marL="1200150" lvl="2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smtClean="0"/>
              <a:t>Java, .NET, JS, Python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smtClean="0"/>
              <a:t>REST (JS, .NET, Python, Ruby, PHP…)</a:t>
            </a:r>
          </a:p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err="1" smtClean="0"/>
              <a:t>Mest</a:t>
            </a:r>
            <a:r>
              <a:rPr lang="en-US" sz="1400" dirty="0" smtClean="0"/>
              <a:t> </a:t>
            </a:r>
            <a:r>
              <a:rPr lang="en-US" sz="1400" dirty="0" err="1" smtClean="0"/>
              <a:t>kjente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implementasjonen</a:t>
            </a:r>
            <a:r>
              <a:rPr lang="en-US" sz="1400" dirty="0" smtClean="0"/>
              <a:t> </a:t>
            </a:r>
            <a:r>
              <a:rPr lang="en-US" sz="1400" dirty="0" err="1" smtClean="0"/>
              <a:t>av</a:t>
            </a:r>
            <a:r>
              <a:rPr lang="en-US" sz="1400" dirty="0" smtClean="0"/>
              <a:t> </a:t>
            </a:r>
            <a:r>
              <a:rPr lang="en-US" sz="1400" dirty="0" err="1" smtClean="0"/>
              <a:t>grapfdatabase</a:t>
            </a:r>
            <a:endParaRPr lang="en-US" sz="1400" dirty="0" smtClean="0"/>
          </a:p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err="1" smtClean="0"/>
              <a:t>Kapasitet</a:t>
            </a:r>
            <a:r>
              <a:rPr lang="en-US" sz="1400" dirty="0" smtClean="0"/>
              <a:t> (</a:t>
            </a:r>
            <a:r>
              <a:rPr lang="en-US" sz="1400" dirty="0" err="1" smtClean="0"/>
              <a:t>begrenset</a:t>
            </a:r>
            <a:r>
              <a:rPr lang="en-US" sz="1400" dirty="0" smtClean="0"/>
              <a:t> </a:t>
            </a:r>
            <a:r>
              <a:rPr lang="en-US" sz="1400" dirty="0" err="1" smtClean="0"/>
              <a:t>av</a:t>
            </a:r>
            <a:r>
              <a:rPr lang="en-US" sz="1400" dirty="0" smtClean="0"/>
              <a:t> </a:t>
            </a:r>
            <a:r>
              <a:rPr lang="en-US" sz="1400" dirty="0" err="1" smtClean="0"/>
              <a:t>minne</a:t>
            </a:r>
            <a:r>
              <a:rPr lang="en-US" sz="1400" dirty="0" smtClean="0"/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smtClean="0"/>
              <a:t>2</a:t>
            </a:r>
            <a:r>
              <a:rPr lang="en-US" sz="1400" baseline="30000" dirty="0" smtClean="0"/>
              <a:t>35</a:t>
            </a:r>
            <a:r>
              <a:rPr lang="en-US" sz="1400" dirty="0" smtClean="0"/>
              <a:t> </a:t>
            </a:r>
            <a:r>
              <a:rPr lang="en-US" sz="1400" dirty="0" err="1" smtClean="0"/>
              <a:t>noder</a:t>
            </a:r>
            <a:r>
              <a:rPr lang="en-US" sz="1400" dirty="0" smtClean="0"/>
              <a:t> (~ 34 </a:t>
            </a:r>
            <a:r>
              <a:rPr lang="en-US" sz="1400" dirty="0" err="1" smtClean="0"/>
              <a:t>milliarder</a:t>
            </a:r>
            <a:r>
              <a:rPr lang="en-US" sz="1400" dirty="0" smtClean="0"/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smtClean="0"/>
              <a:t>2</a:t>
            </a:r>
            <a:r>
              <a:rPr lang="en-US" sz="1400" baseline="30000" dirty="0" smtClean="0"/>
              <a:t>35</a:t>
            </a:r>
            <a:r>
              <a:rPr lang="en-US" sz="1400" dirty="0" smtClean="0"/>
              <a:t> </a:t>
            </a:r>
            <a:r>
              <a:rPr lang="en-US" sz="1400" dirty="0" err="1" smtClean="0"/>
              <a:t>relasjoner</a:t>
            </a:r>
            <a:r>
              <a:rPr lang="en-US" sz="1400" dirty="0" smtClean="0"/>
              <a:t> </a:t>
            </a:r>
            <a:r>
              <a:rPr lang="en-US" sz="1400" dirty="0"/>
              <a:t>(~ 34 </a:t>
            </a:r>
            <a:r>
              <a:rPr lang="en-US" sz="1400" dirty="0" err="1"/>
              <a:t>milliarder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19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Fagleder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NoSQL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Intro NoSQL</a:t>
            </a:r>
          </a:p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Redis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MongoDB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Konsulent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Wide column stores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Cassandra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7942" y="3073479"/>
            <a:ext cx="1600810" cy="246221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r>
              <a:rPr lang="en-US" dirty="0" err="1" smtClean="0"/>
              <a:t>Eivind</a:t>
            </a:r>
            <a:r>
              <a:rPr lang="en-US" dirty="0" smtClean="0"/>
              <a:t> </a:t>
            </a:r>
            <a:r>
              <a:rPr lang="en-US" dirty="0" err="1" smtClean="0"/>
              <a:t>Bergstøl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59346" y="3073479"/>
            <a:ext cx="1759507" cy="246221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r>
              <a:rPr lang="en-US" dirty="0" smtClean="0"/>
              <a:t>Andreas </a:t>
            </a:r>
            <a:r>
              <a:rPr lang="en-US" dirty="0" err="1" smtClean="0"/>
              <a:t>Baakind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3"/>
          </p:nvPr>
        </p:nvSpPr>
        <p:spPr>
          <a:xfrm>
            <a:off x="6179342" y="3421642"/>
            <a:ext cx="2568732" cy="1578163"/>
          </a:xfrm>
        </p:spPr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Konsulent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(2014- )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Sparebank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1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Forsikring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Sommeren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2013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57444" y="3073479"/>
            <a:ext cx="1506232" cy="246221"/>
          </a:xfrm>
        </p:spPr>
        <p:txBody>
          <a:bodyPr/>
          <a:lstStyle/>
          <a:p>
            <a:r>
              <a:rPr lang="en-US" dirty="0" err="1" smtClean="0"/>
              <a:t>Eirik</a:t>
            </a:r>
            <a:r>
              <a:rPr lang="en-US" dirty="0" smtClean="0"/>
              <a:t> </a:t>
            </a:r>
            <a:r>
              <a:rPr lang="en-US" dirty="0" err="1" smtClean="0"/>
              <a:t>Vigeland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1617109" cy="261610"/>
          </a:xfrm>
        </p:spPr>
        <p:txBody>
          <a:bodyPr/>
          <a:lstStyle/>
          <a:p>
            <a:r>
              <a:rPr lang="en-US" dirty="0" err="1" smtClean="0"/>
              <a:t>Hvem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vi?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" b="350"/>
          <a:stretch>
            <a:fillRect/>
          </a:stretch>
        </p:blipFill>
        <p:spPr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196" b="7196"/>
          <a:stretch/>
        </p:blipFill>
        <p:spPr>
          <a:prstGeom prst="ellipse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" name="Picture Placeholder 15"/>
          <p:cNvPicPr>
            <a:picLocks noGrp="1"/>
          </p:cNvPicPr>
          <p:nvPr>
            <p:ph type="pic" sz="quarter" idx="17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477" b="7477"/>
          <a:stretch/>
        </p:blipFill>
        <p:spPr>
          <a:prstGeom prst="ellipse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2720" y="904240"/>
            <a:ext cx="5791200" cy="40932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6179342" y="3414654"/>
            <a:ext cx="2568732" cy="1578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Konsulent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 Graf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Neo4j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6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901209" cy="261610"/>
          </a:xfrm>
        </p:spPr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717161"/>
              </p:ext>
            </p:extLst>
          </p:nvPr>
        </p:nvGraphicFramePr>
        <p:xfrm>
          <a:off x="4558319" y="1705500"/>
          <a:ext cx="4440454" cy="1595931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573834"/>
                <a:gridCol w="1363050"/>
                <a:gridCol w="1503570"/>
              </a:tblGrid>
              <a:tr h="499700">
                <a:tc>
                  <a:txBody>
                    <a:bodyPr/>
                    <a:lstStyle/>
                    <a:p>
                      <a:endParaRPr lang="en-US" sz="1400" kern="12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/>
                        <a:t>#persons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query time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4800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Relational database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2000ms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8991">
                <a:tc>
                  <a:txBody>
                    <a:bodyPr/>
                    <a:lstStyle/>
                    <a:p>
                      <a:r>
                        <a:rPr lang="en-US" sz="1400" kern="1200" dirty="0" smtClean="0"/>
                        <a:t>Neo4j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2ms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kern="1200" dirty="0" smtClean="0"/>
                        <a:t>Neo4j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1000000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2ms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349304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 smtClean="0">
                <a:solidFill>
                  <a:schemeClr val="accent2">
                    <a:lumMod val="75000"/>
                  </a:schemeClr>
                </a:solidFill>
              </a:rPr>
              <a:t>Sosialt nettverk: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>
                <a:solidFill>
                  <a:schemeClr val="accent2">
                    <a:lumMod val="75000"/>
                  </a:schemeClr>
                </a:solidFill>
              </a:rPr>
              <a:t>Finne kobling/sti mellom to personer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>
                <a:solidFill>
                  <a:schemeClr val="accent2">
                    <a:lumMod val="75000"/>
                  </a:schemeClr>
                </a:solidFill>
              </a:rPr>
              <a:t>Gjennomsnittlig 50 venner pr 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>
                <a:solidFill>
                  <a:schemeClr val="accent2">
                    <a:lumMod val="75000"/>
                  </a:schemeClr>
                </a:solidFill>
              </a:rPr>
              <a:t>Med dybde på 4 personer.</a:t>
            </a:r>
            <a:endParaRPr lang="nb-NO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42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036455" cy="261610"/>
          </a:xfrm>
        </p:spPr>
        <p:txBody>
          <a:bodyPr/>
          <a:lstStyle/>
          <a:p>
            <a:r>
              <a:rPr lang="en-US" dirty="0" err="1" smtClean="0"/>
              <a:t>Oppsummering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662027"/>
              </p:ext>
            </p:extLst>
          </p:nvPr>
        </p:nvGraphicFramePr>
        <p:xfrm>
          <a:off x="1658679" y="1456395"/>
          <a:ext cx="6096000" cy="251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For</a:t>
                      </a:r>
                      <a:endParaRPr lang="nb-NO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Mot</a:t>
                      </a:r>
                      <a:endParaRPr lang="nb-NO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Enkel</a:t>
                      </a:r>
                      <a:r>
                        <a:rPr lang="en-US" sz="1400" dirty="0" smtClean="0"/>
                        <a:t> data </a:t>
                      </a:r>
                      <a:r>
                        <a:rPr lang="en-US" sz="1400" dirty="0" err="1" smtClean="0"/>
                        <a:t>modell</a:t>
                      </a:r>
                      <a:r>
                        <a:rPr lang="en-US" sz="1400" baseline="0" dirty="0" smtClean="0"/>
                        <a:t> – </a:t>
                      </a:r>
                      <a:r>
                        <a:rPr lang="en-US" sz="1400" baseline="0" dirty="0" err="1" smtClean="0"/>
                        <a:t>lav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kompleksitet</a:t>
                      </a:r>
                      <a:endParaRPr lang="nb-NO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Finnes bedre alternativer</a:t>
                      </a:r>
                      <a:r>
                        <a:rPr lang="nb-NO" sz="1400" baseline="0" dirty="0" smtClean="0"/>
                        <a:t> for enkle</a:t>
                      </a:r>
                      <a:r>
                        <a:rPr lang="en-US" sz="1400" baseline="0" dirty="0" smtClean="0"/>
                        <a:t>/</a:t>
                      </a:r>
                      <a:r>
                        <a:rPr lang="en-US" sz="1400" baseline="0" dirty="0" err="1" smtClean="0"/>
                        <a:t>ensformig</a:t>
                      </a:r>
                      <a:r>
                        <a:rPr lang="en-US" sz="1400" baseline="0" dirty="0" smtClean="0"/>
                        <a:t> data</a:t>
                      </a:r>
                      <a:endParaRPr lang="nb-NO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Avanserte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sp</a:t>
                      </a:r>
                      <a:r>
                        <a:rPr lang="nb-NO" sz="1400" dirty="0" err="1" smtClean="0"/>
                        <a:t>ørringer</a:t>
                      </a:r>
                      <a:r>
                        <a:rPr lang="nb-NO" sz="1400" dirty="0" smtClean="0"/>
                        <a:t> – enkelt!</a:t>
                      </a:r>
                      <a:endParaRPr lang="nb-NO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/>
                        <a:t>Ingen</a:t>
                      </a:r>
                      <a:r>
                        <a:rPr lang="nb-NO" sz="1400" baseline="0" dirty="0" smtClean="0"/>
                        <a:t> uniformt spørrespråk</a:t>
                      </a:r>
                      <a:endParaRPr lang="nb-NO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ACID</a:t>
                      </a:r>
                      <a:endParaRPr lang="nb-NO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 err="1" smtClean="0"/>
                        <a:t>Sharding</a:t>
                      </a:r>
                      <a:endParaRPr lang="nb-NO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/>
                        <a:t>Lynrask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Er</a:t>
                      </a:r>
                      <a:r>
                        <a:rPr lang="nb-NO" sz="1400" baseline="0" dirty="0" smtClean="0"/>
                        <a:t> ikke nødvendigvis raskere ved spørringer over få ledd</a:t>
                      </a:r>
                      <a:endParaRPr lang="nb-NO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aseline="0" dirty="0" smtClean="0"/>
                        <a:t>All data har koblinger </a:t>
                      </a:r>
                      <a:r>
                        <a:rPr lang="nb-NO" sz="1400" dirty="0" smtClean="0"/>
                        <a:t>(nesten)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b-NO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79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940" y="0"/>
            <a:ext cx="8431904" cy="560807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7460" y="6621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err="1" smtClean="0">
                <a:solidFill>
                  <a:srgbClr val="FFFFFF"/>
                </a:solidFill>
                <a:latin typeface="Georgia"/>
              </a:rPr>
              <a:t>Takk</a:t>
            </a:r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 for meg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77761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405327"/>
            <a:ext cx="4396995" cy="307777"/>
          </a:xfrm>
        </p:spPr>
        <p:txBody>
          <a:bodyPr/>
          <a:lstStyle/>
          <a:p>
            <a:r>
              <a:rPr lang="en-US" dirty="0" err="1" smtClean="0"/>
              <a:t>SkatteKrim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5947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l høyre 11"/>
          <p:cNvSpPr/>
          <p:nvPr/>
        </p:nvSpPr>
        <p:spPr>
          <a:xfrm>
            <a:off x="3593819" y="3632964"/>
            <a:ext cx="1491952" cy="706459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376445" y="294936"/>
            <a:ext cx="3294172" cy="261610"/>
          </a:xfrm>
        </p:spPr>
        <p:txBody>
          <a:bodyPr/>
          <a:lstStyle/>
          <a:p>
            <a:r>
              <a:rPr lang="nb-NO" dirty="0"/>
              <a:t>Åsbjørn har et problem!</a:t>
            </a:r>
          </a:p>
        </p:txBody>
      </p:sp>
      <p:sp>
        <p:nvSpPr>
          <p:cNvPr id="2" name="TekstSylinder 1"/>
          <p:cNvSpPr txBox="1"/>
          <p:nvPr/>
        </p:nvSpPr>
        <p:spPr>
          <a:xfrm>
            <a:off x="4463480" y="4928056"/>
            <a:ext cx="4680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800" smtClean="0">
                <a:solidFill>
                  <a:schemeClr val="accent1">
                    <a:lumMod val="75000"/>
                  </a:schemeClr>
                </a:solidFill>
              </a:rPr>
              <a:t>Ikoner: http://www.icons-land.com</a:t>
            </a:r>
            <a:endParaRPr lang="nb-NO" sz="8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98" y="3589278"/>
            <a:ext cx="895994" cy="79383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18" y="3659519"/>
            <a:ext cx="688195" cy="653346"/>
          </a:xfrm>
          <a:prstGeom prst="rect">
            <a:avLst/>
          </a:prstGeom>
        </p:spPr>
      </p:pic>
      <p:pic>
        <p:nvPicPr>
          <p:cNvPr id="16" name="Bild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83" y="3703239"/>
            <a:ext cx="686159" cy="653346"/>
          </a:xfrm>
          <a:prstGeom prst="rect">
            <a:avLst/>
          </a:prstGeom>
        </p:spPr>
      </p:pic>
      <p:cxnSp>
        <p:nvCxnSpPr>
          <p:cNvPr id="3120" name="Rett pil 3119"/>
          <p:cNvCxnSpPr>
            <a:stCxn id="11" idx="1"/>
            <a:endCxn id="17" idx="3"/>
          </p:cNvCxnSpPr>
          <p:nvPr/>
        </p:nvCxnSpPr>
        <p:spPr>
          <a:xfrm flipH="1" flipV="1">
            <a:off x="3389457" y="2042313"/>
            <a:ext cx="191387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3" name="Gruppe 3122"/>
          <p:cNvGrpSpPr/>
          <p:nvPr/>
        </p:nvGrpSpPr>
        <p:grpSpPr>
          <a:xfrm>
            <a:off x="1513457" y="2814379"/>
            <a:ext cx="5575922" cy="888860"/>
            <a:chOff x="1513457" y="3752506"/>
            <a:chExt cx="5575922" cy="1185146"/>
          </a:xfrm>
        </p:grpSpPr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909" y="3752507"/>
              <a:ext cx="825535" cy="825535"/>
            </a:xfrm>
            <a:prstGeom prst="rect">
              <a:avLst/>
            </a:prstGeom>
          </p:spPr>
        </p:pic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756" y="3752506"/>
              <a:ext cx="825535" cy="825535"/>
            </a:xfrm>
            <a:prstGeom prst="rect">
              <a:avLst/>
            </a:prstGeom>
          </p:spPr>
        </p:pic>
        <p:cxnSp>
          <p:nvCxnSpPr>
            <p:cNvPr id="3110" name="Rett pil 3109"/>
            <p:cNvCxnSpPr>
              <a:stCxn id="16" idx="0"/>
              <a:endCxn id="14" idx="2"/>
            </p:cNvCxnSpPr>
            <p:nvPr/>
          </p:nvCxnSpPr>
          <p:spPr>
            <a:xfrm flipH="1" flipV="1">
              <a:off x="2708677" y="4578043"/>
              <a:ext cx="477086" cy="3596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2" name="Rett pil 3111"/>
            <p:cNvCxnSpPr>
              <a:stCxn id="7" idx="0"/>
              <a:endCxn id="18" idx="2"/>
            </p:cNvCxnSpPr>
            <p:nvPr/>
          </p:nvCxnSpPr>
          <p:spPr>
            <a:xfrm flipV="1">
              <a:off x="5456216" y="4578042"/>
              <a:ext cx="428308" cy="3013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1" name="TekstSylinder 3120"/>
            <p:cNvSpPr txBox="1"/>
            <p:nvPr/>
          </p:nvSpPr>
          <p:spPr>
            <a:xfrm>
              <a:off x="1513457" y="4143968"/>
              <a:ext cx="79208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mtClean="0"/>
                <a:t>Bjørn</a:t>
              </a:r>
              <a:endParaRPr lang="nb-NO"/>
            </a:p>
          </p:txBody>
        </p:sp>
        <p:sp>
          <p:nvSpPr>
            <p:cNvPr id="89" name="TekstSylinder 88"/>
            <p:cNvSpPr txBox="1"/>
            <p:nvPr/>
          </p:nvSpPr>
          <p:spPr>
            <a:xfrm>
              <a:off x="6297291" y="4165274"/>
              <a:ext cx="79208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mtClean="0"/>
                <a:t>Einar</a:t>
              </a:r>
              <a:endParaRPr lang="nb-NO"/>
            </a:p>
          </p:txBody>
        </p:sp>
      </p:grpSp>
      <p:grpSp>
        <p:nvGrpSpPr>
          <p:cNvPr id="3125" name="Gruppe 3124"/>
          <p:cNvGrpSpPr/>
          <p:nvPr/>
        </p:nvGrpSpPr>
        <p:grpSpPr>
          <a:xfrm>
            <a:off x="5303335" y="1732737"/>
            <a:ext cx="1597572" cy="1081643"/>
            <a:chOff x="5303335" y="2310316"/>
            <a:chExt cx="1597572" cy="1442190"/>
          </a:xfrm>
        </p:grpSpPr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335" y="2310316"/>
              <a:ext cx="825535" cy="825535"/>
            </a:xfrm>
            <a:prstGeom prst="rect">
              <a:avLst/>
            </a:prstGeom>
          </p:spPr>
        </p:pic>
        <p:cxnSp>
          <p:nvCxnSpPr>
            <p:cNvPr id="3116" name="Rett pil 3115"/>
            <p:cNvCxnSpPr>
              <a:stCxn id="18" idx="0"/>
              <a:endCxn id="11" idx="2"/>
            </p:cNvCxnSpPr>
            <p:nvPr/>
          </p:nvCxnSpPr>
          <p:spPr>
            <a:xfrm flipH="1" flipV="1">
              <a:off x="5716103" y="3135851"/>
              <a:ext cx="168421" cy="6166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kstSylinder 89"/>
            <p:cNvSpPr txBox="1"/>
            <p:nvPr/>
          </p:nvSpPr>
          <p:spPr>
            <a:xfrm>
              <a:off x="6108819" y="2694532"/>
              <a:ext cx="79208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mtClean="0"/>
                <a:t>Siri</a:t>
              </a:r>
              <a:endParaRPr lang="nb-NO"/>
            </a:p>
          </p:txBody>
        </p:sp>
      </p:grpSp>
      <p:grpSp>
        <p:nvGrpSpPr>
          <p:cNvPr id="3124" name="Gruppe 3123"/>
          <p:cNvGrpSpPr/>
          <p:nvPr/>
        </p:nvGrpSpPr>
        <p:grpSpPr>
          <a:xfrm>
            <a:off x="1503822" y="1732736"/>
            <a:ext cx="1885635" cy="1081644"/>
            <a:chOff x="1503821" y="2310315"/>
            <a:chExt cx="1885635" cy="1442192"/>
          </a:xfrm>
        </p:grpSpPr>
        <p:pic>
          <p:nvPicPr>
            <p:cNvPr id="17" name="Bild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921" y="2310315"/>
              <a:ext cx="825535" cy="825535"/>
            </a:xfrm>
            <a:prstGeom prst="rect">
              <a:avLst/>
            </a:prstGeom>
          </p:spPr>
        </p:pic>
        <p:cxnSp>
          <p:nvCxnSpPr>
            <p:cNvPr id="3114" name="Rett pil 3113"/>
            <p:cNvCxnSpPr>
              <a:stCxn id="14" idx="0"/>
              <a:endCxn id="17" idx="2"/>
            </p:cNvCxnSpPr>
            <p:nvPr/>
          </p:nvCxnSpPr>
          <p:spPr>
            <a:xfrm flipV="1">
              <a:off x="2708677" y="3135850"/>
              <a:ext cx="268012" cy="6166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kstSylinder 90"/>
            <p:cNvSpPr txBox="1"/>
            <p:nvPr/>
          </p:nvSpPr>
          <p:spPr>
            <a:xfrm>
              <a:off x="1503821" y="2509866"/>
              <a:ext cx="9799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mtClean="0"/>
                <a:t>Birger</a:t>
              </a:r>
              <a:endParaRPr lang="nb-NO"/>
            </a:p>
          </p:txBody>
        </p:sp>
      </p:grpSp>
      <p:sp>
        <p:nvSpPr>
          <p:cNvPr id="3122" name="TekstSylinder 3121"/>
          <p:cNvSpPr txBox="1"/>
          <p:nvPr/>
        </p:nvSpPr>
        <p:spPr>
          <a:xfrm>
            <a:off x="707319" y="1594017"/>
            <a:ext cx="7878726" cy="2862322"/>
          </a:xfrm>
          <a:prstGeom prst="rect">
            <a:avLst/>
          </a:prstGeom>
          <a:solidFill>
            <a:srgbClr val="080808">
              <a:alpha val="74902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b="1" dirty="0">
                <a:latin typeface="Courier" pitchFamily="49" charset="0"/>
              </a:rPr>
              <a:t>Del i to grupper: «Bjørn» og «Einar»</a:t>
            </a:r>
          </a:p>
          <a:p>
            <a:endParaRPr lang="nb-NO" b="1" dirty="0">
              <a:latin typeface="Courier" pitchFamily="49" charset="0"/>
            </a:endParaRPr>
          </a:p>
          <a:p>
            <a:r>
              <a:rPr lang="nb-NO" b="1" dirty="0">
                <a:latin typeface="Courier" pitchFamily="49" charset="0"/>
              </a:rPr>
              <a:t>Så lenge man ikke har funnet noen kobling:</a:t>
            </a:r>
          </a:p>
          <a:p>
            <a:r>
              <a:rPr lang="nb-NO" b="1" dirty="0">
                <a:latin typeface="Courier" pitchFamily="49" charset="0"/>
              </a:rPr>
              <a:t>    For alle personer i «Bjørn»:</a:t>
            </a:r>
          </a:p>
          <a:p>
            <a:r>
              <a:rPr lang="nb-NO" b="1" dirty="0">
                <a:latin typeface="Courier" pitchFamily="49" charset="0"/>
              </a:rPr>
              <a:t>        Finnes det en kobling til noen i «Einar»?</a:t>
            </a:r>
          </a:p>
          <a:p>
            <a:r>
              <a:rPr lang="nb-NO" b="1" dirty="0">
                <a:latin typeface="Courier" pitchFamily="49" charset="0"/>
              </a:rPr>
              <a:t>    For alle personer i «Einar»:</a:t>
            </a:r>
          </a:p>
          <a:p>
            <a:r>
              <a:rPr lang="nb-NO" b="1" dirty="0">
                <a:latin typeface="Courier" pitchFamily="49" charset="0"/>
              </a:rPr>
              <a:t>        Finnes det en kobling til noen i «Bjørn»?</a:t>
            </a:r>
          </a:p>
          <a:p>
            <a:r>
              <a:rPr lang="nb-NO" b="1" dirty="0">
                <a:latin typeface="Courier" pitchFamily="49" charset="0"/>
              </a:rPr>
              <a:t>    Utvid «Einar» og «Bjørn» med alle koblede personer</a:t>
            </a:r>
          </a:p>
          <a:p>
            <a:endParaRPr lang="nb-NO" b="1" dirty="0">
              <a:latin typeface="Courier" pitchFamily="49" charset="0"/>
            </a:endParaRPr>
          </a:p>
          <a:p>
            <a:r>
              <a:rPr lang="nb-NO" b="1" dirty="0">
                <a:latin typeface="Courier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328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81258" cy="26161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437" y="1245711"/>
            <a:ext cx="4178010" cy="27968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RDBMS - </a:t>
            </a:r>
            <a:r>
              <a:rPr lang="en-US" dirty="0" err="1"/>
              <a:t>RelasjonsDatabaser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NoSQL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Litt</a:t>
            </a:r>
            <a:r>
              <a:rPr lang="en-US" dirty="0" smtClean="0"/>
              <a:t> </a:t>
            </a:r>
            <a:r>
              <a:rPr lang="en-US" dirty="0" err="1" smtClean="0"/>
              <a:t>Grafteori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 of Thrones – </a:t>
            </a:r>
            <a:r>
              <a:rPr lang="en-US" dirty="0" err="1" smtClean="0"/>
              <a:t>Grafs</a:t>
            </a:r>
            <a:r>
              <a:rPr lang="en-US" dirty="0" smtClean="0"/>
              <a:t> are coming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Oppsummering</a:t>
            </a:r>
            <a:endParaRPr lang="en-US" dirty="0" smtClean="0"/>
          </a:p>
        </p:txBody>
      </p:sp>
      <p:pic>
        <p:nvPicPr>
          <p:cNvPr id="4" name="Picture 3" descr="3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39" y="741764"/>
            <a:ext cx="3796006" cy="38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drupal.org/files/Drupal8_UPsitesWeb_Schema_10-19-20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" y="484455"/>
            <a:ext cx="8353425" cy="391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141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s2.quickmeme.com/img/b7/b76a1291516a002b576e3091c62b1f3253713e4ec8eb3f0f1bb762a6367b7f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38" y="495586"/>
            <a:ext cx="4378848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645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1043" y="984136"/>
            <a:ext cx="5121915" cy="3175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N</a:t>
            </a:r>
            <a:r>
              <a:rPr lang="en-US" sz="9600" dirty="0" smtClean="0"/>
              <a:t>ot </a:t>
            </a:r>
            <a:r>
              <a:rPr lang="en-US" sz="9600" dirty="0" smtClean="0">
                <a:solidFill>
                  <a:srgbClr val="FD5158"/>
                </a:solidFill>
              </a:rPr>
              <a:t>O</a:t>
            </a:r>
            <a:r>
              <a:rPr lang="en-US" sz="9600" dirty="0" smtClean="0"/>
              <a:t>nly 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334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ngall.com/wp-content/uploads/2016/04/Database-Free-PNG-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6" y="871220"/>
            <a:ext cx="1862567" cy="258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ec2-54-72-144-119.eu-west-1.compute.amazonaws.com/EnhFiles/advert/186/Machine.jpg/Mach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60" y="1047750"/>
            <a:ext cx="296467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>
            <a:off x="2383903" y="2162810"/>
            <a:ext cx="623457" cy="0"/>
          </a:xfrm>
          <a:prstGeom prst="straightConnector1">
            <a:avLst/>
          </a:prstGeom>
          <a:ln w="5397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http://cliparts.co/cliparts/8T6/LGR/8T6LGRRT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26" y="981234"/>
            <a:ext cx="2672754" cy="23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972032" y="2190750"/>
            <a:ext cx="623457" cy="0"/>
          </a:xfrm>
          <a:prstGeom prst="straightConnector1">
            <a:avLst/>
          </a:prstGeom>
          <a:ln w="5397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736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405327"/>
            <a:ext cx="4396995" cy="307777"/>
          </a:xfrm>
        </p:spPr>
        <p:txBody>
          <a:bodyPr/>
          <a:lstStyle/>
          <a:p>
            <a:r>
              <a:rPr lang="en-US" dirty="0" err="1" smtClean="0"/>
              <a:t>Grafdatabaser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786" y="1168318"/>
            <a:ext cx="447511" cy="129907"/>
          </a:xfrm>
        </p:spPr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  <p:pic>
        <p:nvPicPr>
          <p:cNvPr id="7170" name="Picture 2" descr="http://www.maa.org/sites/default/files/images/upload_library/46/Euler-Bedard/5-Leonhard_Eul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16" y="914400"/>
            <a:ext cx="2904096" cy="362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76445" y="294936"/>
            <a:ext cx="146770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700" b="0" i="1" kern="1200" cap="all" spc="20" baseline="0">
                <a:solidFill>
                  <a:schemeClr val="accent1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dirty="0" err="1" smtClean="0"/>
              <a:t>Grafteori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54557" y="2074969"/>
            <a:ext cx="2230098" cy="995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/>
              <a:t>Leonhard </a:t>
            </a:r>
            <a:r>
              <a:rPr lang="nb-NO" sz="1400" dirty="0" err="1" smtClean="0"/>
              <a:t>Euler</a:t>
            </a:r>
            <a:endParaRPr lang="nb-NO" sz="1400" dirty="0" smtClean="0"/>
          </a:p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/>
              <a:t>Sveitsisk</a:t>
            </a:r>
            <a:r>
              <a:rPr lang="en-US" sz="1400" dirty="0" smtClean="0"/>
              <a:t> </a:t>
            </a:r>
            <a:r>
              <a:rPr lang="en-US" sz="1400" dirty="0" err="1" smtClean="0"/>
              <a:t>matematiker</a:t>
            </a:r>
            <a:endParaRPr lang="en-US" sz="1400" dirty="0" smtClean="0"/>
          </a:p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f. 15. </a:t>
            </a:r>
            <a:r>
              <a:rPr lang="en-US" sz="1400" dirty="0" err="1" smtClean="0"/>
              <a:t>april</a:t>
            </a:r>
            <a:r>
              <a:rPr lang="en-US" sz="1400" dirty="0" smtClean="0"/>
              <a:t> 1707</a:t>
            </a:r>
            <a:endParaRPr lang="nb-NO" sz="1400" dirty="0" smtClean="0"/>
          </a:p>
        </p:txBody>
      </p:sp>
    </p:spTree>
    <p:extLst>
      <p:ext uri="{BB962C8B-B14F-4D97-AF65-F5344CB8AC3E}">
        <p14:creationId xmlns:p14="http://schemas.microsoft.com/office/powerpoint/2010/main" val="11709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C9C0B5"/>
      </a:accent3>
      <a:accent4>
        <a:srgbClr val="FD5158"/>
      </a:accent4>
      <a:accent5>
        <a:srgbClr val="FFF9AE"/>
      </a:accent5>
      <a:accent6>
        <a:srgbClr val="36BDB2"/>
      </a:accent6>
      <a:hlink>
        <a:srgbClr val="FD5158"/>
      </a:hlink>
      <a:folHlink>
        <a:srgbClr val="FD515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C6559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58721</TotalTime>
  <Words>531</Words>
  <Application>Microsoft Macintosh PowerPoint</Application>
  <PresentationFormat>On-screen Show (16:9)</PresentationFormat>
  <Paragraphs>165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Consolas</vt:lpstr>
      <vt:lpstr>Courier</vt:lpstr>
      <vt:lpstr>Georgia</vt:lpstr>
      <vt:lpstr>Arial</vt:lpstr>
      <vt:lpstr>BEKK Rekruttering 16-9</vt:lpstr>
      <vt:lpstr>Grafdatabaser</vt:lpstr>
      <vt:lpstr>Hvem er vi?</vt:lpstr>
      <vt:lpstr>Agenda</vt:lpstr>
      <vt:lpstr>PowerPoint Presentation</vt:lpstr>
      <vt:lpstr>PowerPoint Presentation</vt:lpstr>
      <vt:lpstr>PowerPoint Presentation</vt:lpstr>
      <vt:lpstr>PowerPoint Presentation</vt:lpstr>
      <vt:lpstr>Grafdatabaser</vt:lpstr>
      <vt:lpstr>Neo4j</vt:lpstr>
      <vt:lpstr>PowerPoint Presentation</vt:lpstr>
      <vt:lpstr>Grafdatabaser</vt:lpstr>
      <vt:lpstr>PowerPoint Presentation</vt:lpstr>
      <vt:lpstr>En Enkel Grafmodell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Neo4j</vt:lpstr>
      <vt:lpstr>Oppsummering</vt:lpstr>
      <vt:lpstr>PowerPoint Presentation</vt:lpstr>
      <vt:lpstr>SkatteKrim</vt:lpstr>
      <vt:lpstr>Åsbjørn har et problem!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Eirik Vigeland</cp:lastModifiedBy>
  <cp:revision>1397</cp:revision>
  <dcterms:created xsi:type="dcterms:W3CDTF">2011-08-04T16:58:46Z</dcterms:created>
  <dcterms:modified xsi:type="dcterms:W3CDTF">2016-05-11T13:13:32Z</dcterms:modified>
</cp:coreProperties>
</file>